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handoutMasterIdLst>
    <p:handoutMasterId r:id="rId43"/>
  </p:handoutMasterIdLst>
  <p:sldIdLst>
    <p:sldId id="256" r:id="rId2"/>
    <p:sldId id="403" r:id="rId3"/>
    <p:sldId id="424" r:id="rId4"/>
    <p:sldId id="336" r:id="rId5"/>
    <p:sldId id="409" r:id="rId6"/>
    <p:sldId id="335" r:id="rId7"/>
    <p:sldId id="410" r:id="rId8"/>
    <p:sldId id="405" r:id="rId9"/>
    <p:sldId id="363" r:id="rId10"/>
    <p:sldId id="342" r:id="rId11"/>
    <p:sldId id="391" r:id="rId12"/>
    <p:sldId id="344" r:id="rId13"/>
    <p:sldId id="345" r:id="rId14"/>
    <p:sldId id="392" r:id="rId15"/>
    <p:sldId id="411" r:id="rId16"/>
    <p:sldId id="412" r:id="rId17"/>
    <p:sldId id="413" r:id="rId18"/>
    <p:sldId id="258" r:id="rId19"/>
    <p:sldId id="415" r:id="rId20"/>
    <p:sldId id="417" r:id="rId21"/>
    <p:sldId id="422" r:id="rId22"/>
    <p:sldId id="423" r:id="rId23"/>
    <p:sldId id="425" r:id="rId24"/>
    <p:sldId id="426" r:id="rId25"/>
    <p:sldId id="427" r:id="rId26"/>
    <p:sldId id="428" r:id="rId27"/>
    <p:sldId id="429" r:id="rId28"/>
    <p:sldId id="430" r:id="rId29"/>
    <p:sldId id="431" r:id="rId30"/>
    <p:sldId id="433" r:id="rId31"/>
    <p:sldId id="434" r:id="rId32"/>
    <p:sldId id="435" r:id="rId33"/>
    <p:sldId id="436" r:id="rId34"/>
    <p:sldId id="437" r:id="rId35"/>
    <p:sldId id="438" r:id="rId36"/>
    <p:sldId id="439" r:id="rId37"/>
    <p:sldId id="440" r:id="rId38"/>
    <p:sldId id="441" r:id="rId39"/>
    <p:sldId id="442" r:id="rId40"/>
    <p:sldId id="44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3"/>
    <p:restoredTop sz="66303"/>
  </p:normalViewPr>
  <p:slideViewPr>
    <p:cSldViewPr snapToGrid="0" snapToObjects="1">
      <p:cViewPr varScale="1">
        <p:scale>
          <a:sx n="93" d="100"/>
          <a:sy n="93" d="100"/>
        </p:scale>
        <p:origin x="2144" y="208"/>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5/6/19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session 4 – Visualization. I’m Stephan Kadauke from the Children’s Hospital of Philadelphia.</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Fortunately for us, the orders data set is tidy already.</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one of the loose </a:t>
            </a:r>
            <a:r>
              <a:rPr lang="en-US" baseline="0" dirty="0" err="1"/>
              <a:t>leafs</a:t>
            </a:r>
            <a:r>
              <a:rPr lang="en-US" baseline="0" dirty="0"/>
              <a:t> in your course pack is great to have on hand as you’re exploring your data with </a:t>
            </a:r>
            <a:r>
              <a:rPr lang="en-US" baseline="0" dirty="0" err="1"/>
              <a:t>ggplot</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picked a tidy data frame, we've picked a </a:t>
            </a:r>
            <a:r>
              <a:rPr lang="en-US" dirty="0" err="1"/>
              <a:t>geom</a:t>
            </a:r>
            <a:r>
              <a:rPr lang="en-US" dirty="0"/>
              <a:t> function, what's left now is to write aesthetic mappings. </a:t>
            </a:r>
          </a:p>
          <a:p>
            <a:endParaRPr lang="en-US" dirty="0"/>
          </a:p>
          <a:p>
            <a:r>
              <a:rPr lang="en-US" dirty="0"/>
              <a:t>So what's an aesthetic mapping? An aesthetic mapping is a definition of how you want the variables of your data frame represented as graphical markings on your plot.</a:t>
            </a:r>
          </a:p>
          <a:p>
            <a:endParaRPr lang="en-US" dirty="0"/>
          </a:p>
          <a:p>
            <a:r>
              <a:rPr lang="en-US" dirty="0"/>
              <a:t>For example, consider this data frame with 3 variables: a, b, c, and this 2D graph with an x and y axis.</a:t>
            </a:r>
          </a:p>
          <a:p>
            <a:endParaRPr lang="en-US" dirty="0"/>
          </a:p>
          <a:p>
            <a:r>
              <a:rPr lang="en-US" dirty="0"/>
              <a:t>* The aesthetic mapping above defines that x axis value of each marking should come from the "a" column</a:t>
            </a:r>
          </a:p>
          <a:p>
            <a:pPr marL="171450" indent="-171450">
              <a:buFont typeface="Arial" panose="020B0604020202020204" pitchFamily="34" charset="0"/>
              <a:buChar char="•"/>
            </a:pPr>
            <a:r>
              <a:rPr lang="en-US" dirty="0"/>
              <a:t>The y axis value from the "b" column</a:t>
            </a:r>
          </a:p>
          <a:p>
            <a:pPr marL="171450" indent="-171450">
              <a:buFont typeface="Arial" panose="020B0604020202020204" pitchFamily="34" charset="0"/>
              <a:buChar char="•"/>
            </a:pPr>
            <a:r>
              <a:rPr lang="en-US" dirty="0"/>
              <a:t>And since we’re now out of axes, we can define that the color should come from the "c" column. R figures out a reasonable color scale but you can fine tune this.</a:t>
            </a:r>
          </a:p>
          <a:p>
            <a:pPr marL="171450" indent="-171450">
              <a:buFont typeface="Arial" panose="020B0604020202020204" pitchFamily="34" charset="0"/>
              <a:buChar char="•"/>
            </a:pPr>
            <a:r>
              <a:rPr lang="en-US" dirty="0"/>
              <a:t>As a result, you get the expected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aesthetics. Here are some very commonly used ones – position, shape, size, color, line width, or line type. </a:t>
            </a:r>
            <a:r>
              <a:rPr lang="en-US" sz="1200" b="0" i="0" kern="1200" dirty="0">
                <a:solidFill>
                  <a:schemeClr val="tx1"/>
                </a:solidFill>
                <a:effectLst/>
                <a:latin typeface="+mn-lt"/>
                <a:ea typeface="+mn-ea"/>
                <a:cs typeface="+mn-cs"/>
              </a:rPr>
              <a:t>Every graphical element of course has a </a:t>
            </a:r>
            <a:r>
              <a:rPr lang="en-US" sz="1200" b="0" i="1" kern="1200" dirty="0">
                <a:solidFill>
                  <a:schemeClr val="tx1"/>
                </a:solidFill>
                <a:effectLst/>
                <a:latin typeface="+mn-lt"/>
                <a:ea typeface="+mn-ea"/>
                <a:cs typeface="+mn-cs"/>
              </a:rPr>
              <a:t>position,</a:t>
            </a:r>
            <a:r>
              <a:rPr lang="en-US" sz="1200" b="0" i="0" kern="1200" dirty="0">
                <a:solidFill>
                  <a:schemeClr val="tx1"/>
                </a:solidFill>
                <a:effectLst/>
                <a:latin typeface="+mn-lt"/>
                <a:ea typeface="+mn-ea"/>
                <a:cs typeface="+mn-cs"/>
              </a:rPr>
              <a:t> which describes where the element is located, usually on the x and y axis. Data points displayed as dots have a </a:t>
            </a:r>
            <a:r>
              <a:rPr lang="en-US" sz="1200" b="0" i="1" kern="1200" dirty="0">
                <a:solidFill>
                  <a:schemeClr val="tx1"/>
                </a:solidFill>
                <a:effectLst/>
                <a:latin typeface="+mn-lt"/>
                <a:ea typeface="+mn-ea"/>
                <a:cs typeface="+mn-cs"/>
              </a:rPr>
              <a:t>shape</a:t>
            </a:r>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size</a:t>
            </a:r>
            <a:r>
              <a:rPr lang="en-US" sz="1200" b="0" i="0" kern="1200" dirty="0">
                <a:solidFill>
                  <a:schemeClr val="tx1"/>
                </a:solidFill>
                <a:effectLst/>
                <a:latin typeface="+mn-lt"/>
                <a:ea typeface="+mn-ea"/>
                <a:cs typeface="+mn-cs"/>
              </a:rPr>
              <a:t> which can be used to encode data. Every graphical data element has a </a:t>
            </a:r>
            <a:r>
              <a:rPr lang="en-US" sz="1200" b="0" i="1" kern="1200" dirty="0">
                <a:solidFill>
                  <a:schemeClr val="tx1"/>
                </a:solidFill>
                <a:effectLst/>
                <a:latin typeface="+mn-lt"/>
                <a:ea typeface="+mn-ea"/>
                <a:cs typeface="+mn-cs"/>
              </a:rPr>
              <a:t>color.</a:t>
            </a:r>
            <a:r>
              <a:rPr lang="en-US" sz="1200" b="0" i="0" kern="1200" dirty="0">
                <a:solidFill>
                  <a:schemeClr val="tx1"/>
                </a:solidFill>
                <a:effectLst/>
                <a:latin typeface="+mn-lt"/>
                <a:ea typeface="+mn-ea"/>
                <a:cs typeface="+mn-cs"/>
              </a:rPr>
              <a:t> Line graphs have line widths and line types.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this for a second. </a:t>
            </a:r>
          </a:p>
          <a:p>
            <a:endParaRPr lang="en-US" dirty="0"/>
          </a:p>
          <a:p>
            <a:r>
              <a:rPr lang="en-US" dirty="0"/>
              <a:t>Correct answer: D</a:t>
            </a:r>
          </a:p>
          <a:p>
            <a:endParaRPr lang="en-US" dirty="0"/>
          </a:p>
          <a:p>
            <a:r>
              <a:rPr lang="en-US" dirty="0"/>
              <a:t>Color – can be continuous </a:t>
            </a:r>
            <a:r>
              <a:rPr lang="en-US" b="1" dirty="0"/>
              <a:t>gradients</a:t>
            </a:r>
            <a:r>
              <a:rPr lang="en-US" dirty="0"/>
              <a:t>, like for examples in gene expression </a:t>
            </a:r>
            <a:r>
              <a:rPr lang="en-US" b="1" dirty="0"/>
              <a:t>heatmaps</a:t>
            </a:r>
          </a:p>
          <a:p>
            <a:endParaRPr lang="en-US" dirty="0"/>
          </a:p>
          <a:p>
            <a:r>
              <a:rPr lang="en-US" i="1" dirty="0"/>
              <a:t>(If </a:t>
            </a:r>
            <a:r>
              <a:rPr lang="en-US" i="1" dirty="0" err="1"/>
              <a:t>cts</a:t>
            </a:r>
            <a:r>
              <a:rPr lang="en-US" i="1" dirty="0"/>
              <a:t> vs discrete are not clear, review orders dataset)</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0892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we’re not really </a:t>
            </a:r>
            <a:r>
              <a:rPr lang="en-US" b="1" dirty="0"/>
              <a:t>mapping</a:t>
            </a:r>
            <a:r>
              <a:rPr lang="en-US" b="0" dirty="0"/>
              <a:t> the color aesthetic to a variable here, because all plots are the same color. They don’t represent the values of a variable of a data frame. Instead, we’re </a:t>
            </a:r>
            <a:r>
              <a:rPr lang="en-US" b="1" dirty="0"/>
              <a:t>setting</a:t>
            </a:r>
            <a:r>
              <a:rPr lang="en-US" b="0" dirty="0"/>
              <a:t> it to a constant value, the color blue.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block, we’ll dive deeper into the main generators of knowledge and understanding in data analysis: visualization and modeling.</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78889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color aesthetic to the </a:t>
            </a:r>
            <a:r>
              <a:rPr lang="en-US" b="0" dirty="0" err="1"/>
              <a:t>order_class_c_descr</a:t>
            </a:r>
            <a:r>
              <a:rPr lang="en-US" b="0" dirty="0"/>
              <a:t> variable, by adding ”color = </a:t>
            </a:r>
            <a:r>
              <a:rPr lang="en-US" b="0" dirty="0" err="1"/>
              <a:t>order_class_c_descr</a:t>
            </a:r>
            <a:r>
              <a:rPr lang="en-US" b="0" dirty="0"/>
              <a:t>” to the list of definitions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a:t>
            </a:r>
            <a:r>
              <a:rPr lang="en-US" b="0" dirty="0"/>
              <a:t>.</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a:t>
            </a:r>
          </a:p>
          <a:p>
            <a:endParaRPr lang="en-US" b="0" dirty="0"/>
          </a:p>
          <a:p>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look at this one more time in one place:</a:t>
            </a:r>
          </a:p>
          <a:p>
            <a:endParaRPr lang="en-US" dirty="0"/>
          </a:p>
          <a:p>
            <a:r>
              <a:rPr lang="en-US" dirty="0"/>
              <a:t>If you define an aesthetic inside </a:t>
            </a:r>
            <a:r>
              <a:rPr lang="en-US" dirty="0" err="1"/>
              <a:t>aes</a:t>
            </a:r>
            <a:r>
              <a:rPr lang="en-US" dirty="0"/>
              <a:t>() -&gt; aesthetic gets mapped to a variable of the data frame</a:t>
            </a:r>
          </a:p>
          <a:p>
            <a:r>
              <a:rPr lang="en-US" dirty="0"/>
              <a:t>If you define an aesthetic outside </a:t>
            </a:r>
            <a:r>
              <a:rPr lang="en-US" dirty="0" err="1"/>
              <a:t>aes</a:t>
            </a:r>
            <a:r>
              <a:rPr lang="en-US" dirty="0"/>
              <a:t>() -&gt; aesthetic gets set to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order_time</a:t>
            </a:r>
            <a:r>
              <a:rPr lang="en-US" dirty="0"/>
              <a:t>, </a:t>
            </a:r>
          </a:p>
          <a:p>
            <a:pPr marL="0" indent="0">
              <a:buFont typeface="Arial" panose="020B0604020202020204" pitchFamily="34" charset="0"/>
              <a:buNone/>
            </a:pPr>
            <a:r>
              <a:rPr lang="en-US" dirty="0"/>
              <a:t>* and the y axis as well, </a:t>
            </a:r>
            <a:r>
              <a:rPr lang="en-US" dirty="0" err="1"/>
              <a:t>result_time</a:t>
            </a:r>
            <a:r>
              <a:rPr lang="en-US" dirty="0"/>
              <a: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scatterplot, and on the right, it’s shown as a hex bin plot.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another quick exercise.</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orders data frame, and there are two </a:t>
            </a:r>
            <a:r>
              <a:rPr lang="en-US" dirty="0" err="1"/>
              <a:t>geoms</a:t>
            </a:r>
            <a:r>
              <a:rPr lang="en-US" dirty="0"/>
              <a:t>: the first is a scatterplot defined by </a:t>
            </a:r>
            <a:r>
              <a:rPr lang="en-US" dirty="0" err="1"/>
              <a:t>geom_point</a:t>
            </a:r>
            <a:r>
              <a:rPr lang="en-US" dirty="0"/>
              <a:t>. And the second is a </a:t>
            </a:r>
            <a:r>
              <a:rPr lang="en-US" dirty="0">
                <a:solidFill>
                  <a:srgbClr val="FF0000"/>
                </a:solidFill>
              </a:rPr>
              <a:t>smoothened conditional mean defined by </a:t>
            </a:r>
            <a:r>
              <a:rPr lang="en-US" dirty="0" err="1">
                <a:solidFill>
                  <a:srgbClr val="FF0000"/>
                </a:solidFill>
              </a:rPr>
              <a:t>geom_smooth</a:t>
            </a:r>
            <a:r>
              <a:rPr lang="en-US" dirty="0">
                <a:solidFill>
                  <a:srgbClr val="FF0000"/>
                </a:solidFill>
              </a:rPr>
              <a:t>. But look at the mappings. They are identical. This is actually a common scenario so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geom_point</a:t>
            </a:r>
            <a:r>
              <a:rPr lang="en-US" dirty="0">
                <a:solidFill>
                  <a:srgbClr val="FF0000"/>
                </a:solidFill>
              </a:rPr>
              <a:t> and </a:t>
            </a:r>
            <a:r>
              <a:rPr lang="en-US" dirty="0" err="1">
                <a:solidFill>
                  <a:srgbClr val="FF0000"/>
                </a:solidFill>
              </a:rPr>
              <a:t>geom_smooth</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And importantly, if you have the same aesthetic set both globally and locally, the local setting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scatterplot and a smoothed mean, both with the same underlying data – so the data should be defined globally by writing data = orders in the </a:t>
            </a:r>
            <a:r>
              <a:rPr lang="en-US" i="0" dirty="0" err="1"/>
              <a:t>ggplot</a:t>
            </a:r>
            <a:r>
              <a:rPr lang="en-US" i="0" dirty="0"/>
              <a:t>() function.</a:t>
            </a:r>
          </a:p>
          <a:p>
            <a:pPr marL="171450" indent="-171450">
              <a:buFontTx/>
              <a:buChar char="-"/>
            </a:pPr>
            <a:r>
              <a:rPr lang="en-US" i="0" dirty="0"/>
              <a:t>The x and y mappings are the same for each </a:t>
            </a:r>
            <a:r>
              <a:rPr lang="en-US" i="0" dirty="0" err="1"/>
              <a:t>geom</a:t>
            </a:r>
            <a:r>
              <a:rPr lang="en-US" i="0" dirty="0"/>
              <a:t>, so we can make these two mappings global as well. </a:t>
            </a:r>
          </a:p>
          <a:p>
            <a:pPr marL="171450" indent="-171450">
              <a:buFontTx/>
              <a:buChar char="-"/>
            </a:pPr>
            <a:r>
              <a:rPr lang="en-US" i="0" dirty="0"/>
              <a:t>But the </a:t>
            </a:r>
            <a:r>
              <a:rPr lang="en-US" b="1" i="0" dirty="0"/>
              <a:t>color </a:t>
            </a:r>
            <a:r>
              <a:rPr lang="en-US" i="0" dirty="0"/>
              <a:t>aesthetic is different in the two </a:t>
            </a:r>
            <a:r>
              <a:rPr lang="en-US" i="0" dirty="0" err="1"/>
              <a:t>geom</a:t>
            </a:r>
            <a:r>
              <a:rPr lang="en-US" i="0" dirty="0"/>
              <a:t> functions. In the scatterplot color maps to </a:t>
            </a:r>
            <a:r>
              <a:rPr lang="en-US" i="0" dirty="0" err="1"/>
              <a:t>order_class_c_descr</a:t>
            </a:r>
            <a:r>
              <a:rPr lang="en-US" i="0" dirty="0"/>
              <a:t>; and for the smoothed mean, color isn’t mapped to a variable but is set to black. So color should be defined locally. For </a:t>
            </a:r>
            <a:r>
              <a:rPr lang="en-US" i="0" dirty="0" err="1"/>
              <a:t>geom_point</a:t>
            </a:r>
            <a:r>
              <a:rPr lang="en-US" i="0" dirty="0"/>
              <a:t>, it should be inside of the </a:t>
            </a:r>
            <a:r>
              <a:rPr lang="en-US" i="0" dirty="0" err="1"/>
              <a:t>aes</a:t>
            </a:r>
            <a:r>
              <a:rPr lang="en-US" i="0" dirty="0"/>
              <a:t> function because we’re mapping it to a variable; and for </a:t>
            </a:r>
            <a:r>
              <a:rPr lang="en-US" i="0" dirty="0" err="1"/>
              <a:t>geom_smooth</a:t>
            </a:r>
            <a:r>
              <a:rPr lang="en-US" i="0" dirty="0"/>
              <a:t>, it should not be inside an </a:t>
            </a:r>
            <a:r>
              <a:rPr lang="en-US" i="0" dirty="0" err="1"/>
              <a:t>aes</a:t>
            </a:r>
            <a:r>
              <a:rPr lang="en-US" i="0" dirty="0"/>
              <a:t> function because we’re just setting it to black.</a:t>
            </a:r>
          </a:p>
          <a:p>
            <a:pPr marL="0" indent="0">
              <a:buFontTx/>
              <a:buNone/>
            </a:pPr>
            <a:endParaRPr lang="en-US" i="0" dirty="0"/>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a:t>
            </a:r>
            <a:r>
              <a:rPr lang="en-US" dirty="0" err="1"/>
              <a:t>RStudio</a:t>
            </a:r>
            <a:r>
              <a:rPr lang="en-US" dirty="0"/>
              <a:t> window, click export, and select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052521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are very flexible. You can adjust the position of objects…</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671729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different themes which affect how non-data elements such as axes, gridlines, and background appear.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565107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customize color scales.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545348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Facets are a way to break down a plot into sub-plots by a grouping variable, for example gender or location in the hospital.</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587644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also allow plotting in radial coordinates or on geographical maps.</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513834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add titles and captions.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355466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themes, color scales, facets, coordinate systems, and text can be added to a </a:t>
            </a:r>
            <a:r>
              <a:rPr lang="en-US" dirty="0" err="1"/>
              <a:t>ggplot</a:t>
            </a:r>
            <a:r>
              <a:rPr lang="en-US" dirty="0"/>
              <a:t> command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70685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might have expected that there’s a linear relationship, which is actually true in aggregate - but this simple visualization reveals so much more than that. </a:t>
            </a:r>
          </a:p>
          <a:p>
            <a:endParaRPr lang="en-US" i="0" baseline="0" dirty="0"/>
          </a:p>
          <a:p>
            <a:r>
              <a:rPr lang="en-US" i="0" baseline="0" dirty="0"/>
              <a:t>We see 13 equally sized clusters of data.</a:t>
            </a:r>
          </a:p>
          <a:p>
            <a:endParaRPr lang="en-US" i="0" baseline="0" dirty="0"/>
          </a:p>
          <a:p>
            <a:r>
              <a:rPr lang="en-US" i="0" baseline="0" dirty="0"/>
              <a:t>Each cluster has a clearly marked bottom along a slope, with lots of points plotted on top of each other. The slope appears to be along the line where result time is equal to or very close to order time.</a:t>
            </a:r>
          </a:p>
          <a:p>
            <a:endParaRPr lang="en-US" i="0" baseline="0" dirty="0"/>
          </a:p>
          <a:p>
            <a:r>
              <a:rPr lang="en-US" i="0" baseline="0" dirty="0"/>
              <a:t>There are a couple of dots below that line, suggesting some orders were resulted </a:t>
            </a:r>
            <a:r>
              <a:rPr lang="en-US" i="1" baseline="0" dirty="0"/>
              <a:t>before</a:t>
            </a:r>
            <a:r>
              <a:rPr lang="en-US" i="0" baseline="0" dirty="0"/>
              <a:t> they were ordered.</a:t>
            </a:r>
          </a:p>
          <a:p>
            <a:endParaRPr lang="en-US" i="0" baseline="0" dirty="0"/>
          </a:p>
          <a:p>
            <a:r>
              <a:rPr lang="en-US" i="0" baseline="0" dirty="0"/>
              <a:t>None of this would be apparent from looking at a table with 45,000 rows.</a:t>
            </a:r>
          </a:p>
          <a:p>
            <a:endParaRPr lang="en-US" i="0" dirty="0"/>
          </a:p>
          <a:p>
            <a:r>
              <a:rPr lang="en-US" i="0" dirty="0"/>
              <a:t>The point of this exercise is that you might have some ideas about your data, but often times those ideas are wrong or incomplete. Being able to visualize data quickly is critical for</a:t>
            </a:r>
            <a:r>
              <a:rPr lang="en-US" i="0" baseline="0" dirty="0"/>
              <a:t> understanding. </a:t>
            </a:r>
          </a:p>
          <a:p>
            <a:endParaRPr lang="en-US" i="0" baseline="0" dirty="0"/>
          </a:p>
          <a:p>
            <a:r>
              <a:rPr lang="en-US" i="1" baseline="0" dirty="0"/>
              <a:t>Delete from PDF deck</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quick notes about this warning. </a:t>
            </a:r>
            <a:endParaRPr lang="en-US" i="1" dirty="0"/>
          </a:p>
          <a:p>
            <a:endParaRPr lang="en-US" i="1" dirty="0"/>
          </a:p>
          <a:p>
            <a:r>
              <a:rPr lang="en-US" i="0" dirty="0"/>
              <a:t>This is a useful warning since it’s good to be aware of NAs in your dataset.</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628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some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breakdown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a:t>orders</a:t>
            </a:r>
            <a:r>
              <a:rPr lang="en-US" i="0" baseline="0" dirty="0"/>
              <a:t> data</a:t>
            </a:r>
          </a:p>
          <a:p>
            <a:pPr marL="171450" indent="-171450">
              <a:buFont typeface="Arial" charset="0"/>
              <a:buChar char="•"/>
            </a:pPr>
            <a:r>
              <a:rPr lang="en-US" i="0" baseline="0" dirty="0"/>
              <a:t>We specify the type of graph,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i="0" baseline="0" dirty="0"/>
              <a:t>, in this case, saying that we want the </a:t>
            </a:r>
            <a:r>
              <a:rPr lang="en-US" b="1" i="0" baseline="0" dirty="0"/>
              <a:t>x axis</a:t>
            </a:r>
            <a:r>
              <a:rPr lang="en-US" b="0" i="0" baseline="0" dirty="0"/>
              <a:t> to represent the </a:t>
            </a:r>
            <a:r>
              <a:rPr lang="en-US" b="1" i="0" baseline="0" dirty="0" err="1"/>
              <a:t>order_time</a:t>
            </a:r>
            <a:r>
              <a:rPr lang="en-US" b="0" i="0" baseline="0" dirty="0"/>
              <a:t> and the </a:t>
            </a:r>
            <a:r>
              <a:rPr lang="en-US" b="1" i="0" baseline="0" dirty="0"/>
              <a:t>y axis</a:t>
            </a:r>
            <a:r>
              <a:rPr lang="en-US" b="0" i="0" baseline="0" dirty="0"/>
              <a:t> to represent the </a:t>
            </a:r>
            <a:r>
              <a:rPr lang="en-US" b="1" i="0" baseline="0" dirty="0" err="1"/>
              <a:t>result_time</a:t>
            </a:r>
            <a:r>
              <a:rPr lang="en-US" b="0" i="0" baseline="0" dirty="0"/>
              <a:t>.</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into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we’ll define in a few minutes.</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5/6/19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tiff"/><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8.tiff"/></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Introduction to R</a:t>
            </a:r>
            <a:br>
              <a:rPr lang="en-US" b="1" dirty="0"/>
            </a:br>
            <a:r>
              <a:rPr lang="en-US" b="1" dirty="0"/>
              <a:t>Workshop</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4</a:t>
            </a:r>
          </a:p>
          <a:p>
            <a:r>
              <a:rPr lang="en-US" sz="2800" b="1" dirty="0"/>
              <a:t>Visualize Data</a:t>
            </a:r>
            <a:endParaRPr lang="en-US" sz="2000" b="1" dirty="0"/>
          </a:p>
          <a:p>
            <a:r>
              <a:rPr lang="en-US" sz="2400" dirty="0"/>
              <a:t>May 6, 2019</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7246" y="982232"/>
            <a:ext cx="9985108" cy="7210714"/>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852863"/>
            <a:ext cx="9720072" cy="4596063"/>
          </a:xfrm>
        </p:spPr>
        <p:txBody>
          <a:bodyPr>
            <a:normAutofit fontScale="62500" lnSpcReduction="20000"/>
          </a:bodyPr>
          <a:lstStyle/>
          <a:p>
            <a:pPr marL="0" indent="0">
              <a:buNone/>
            </a:pPr>
            <a:r>
              <a:rPr lang="en-US" dirty="0"/>
              <a:t>Consider the 6 aesthetics shown just previously. All aesthetics can be used for discrete variables, but only some can be used for continuous variables. </a:t>
            </a:r>
          </a:p>
          <a:p>
            <a:pPr marL="0" indent="0">
              <a:buNone/>
            </a:pPr>
            <a:r>
              <a:rPr lang="en-US" dirty="0"/>
              <a:t>Which aesthetics can be used </a:t>
            </a:r>
            <a:r>
              <a:rPr lang="en-US" u="sng" dirty="0"/>
              <a:t>only</a:t>
            </a:r>
            <a:r>
              <a:rPr lang="en-US" dirty="0"/>
              <a:t> for </a:t>
            </a:r>
            <a:r>
              <a:rPr lang="en-US" u="sng" dirty="0"/>
              <a:t>discrete</a:t>
            </a:r>
            <a:r>
              <a:rPr lang="en-US" dirty="0"/>
              <a:t> variables?</a:t>
            </a:r>
          </a:p>
          <a:p>
            <a:pPr marL="0" indent="0">
              <a:buNone/>
            </a:pPr>
            <a:endParaRPr lang="en-US" dirty="0"/>
          </a:p>
          <a:p>
            <a:pPr marL="914400" indent="-914400">
              <a:buAutoNum type="alphaUcPeriod"/>
            </a:pPr>
            <a:r>
              <a:rPr lang="en-US" dirty="0"/>
              <a:t>Color</a:t>
            </a:r>
          </a:p>
          <a:p>
            <a:pPr marL="914400" indent="-914400">
              <a:buAutoNum type="alphaUcPeriod"/>
            </a:pPr>
            <a:r>
              <a:rPr lang="en-US" dirty="0"/>
              <a:t>Line type</a:t>
            </a:r>
          </a:p>
          <a:p>
            <a:pPr marL="914400" indent="-914400">
              <a:buAutoNum type="alphaUcPeriod"/>
            </a:pPr>
            <a:r>
              <a:rPr lang="en-US" dirty="0"/>
              <a:t>Shape</a:t>
            </a:r>
          </a:p>
          <a:p>
            <a:pPr marL="914400" indent="-914400">
              <a:buAutoNum type="alphaUcPeriod"/>
            </a:pPr>
            <a:r>
              <a:rPr lang="en-US" dirty="0"/>
              <a:t>B + C</a:t>
            </a:r>
          </a:p>
          <a:p>
            <a:pPr marL="914400" indent="-914400">
              <a:buAutoNum type="alphaUcPeriod"/>
            </a:pPr>
            <a:r>
              <a:rPr lang="en-US" dirty="0"/>
              <a:t>A + B + C</a:t>
            </a:r>
          </a:p>
          <a:p>
            <a:pPr marL="0" indent="0">
              <a:buNone/>
            </a:pPr>
            <a:endParaRPr lang="en-US" dirty="0"/>
          </a:p>
        </p:txBody>
      </p:sp>
    </p:spTree>
    <p:extLst>
      <p:ext uri="{BB962C8B-B14F-4D97-AF65-F5344CB8AC3E}">
        <p14:creationId xmlns:p14="http://schemas.microsoft.com/office/powerpoint/2010/main" val="1806734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04-visualize.Rmd</a:t>
            </a:r>
            <a:r>
              <a:rPr lang="en-US" dirty="0"/>
              <a:t>. Work through the exercises of the section titled “Your Turn 4.”</a:t>
            </a:r>
          </a:p>
        </p:txBody>
      </p:sp>
    </p:spTree>
    <p:extLst>
      <p:ext uri="{BB962C8B-B14F-4D97-AF65-F5344CB8AC3E}">
        <p14:creationId xmlns:p14="http://schemas.microsoft.com/office/powerpoint/2010/main" val="2492295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4" name="Picture 3">
            <a:extLst>
              <a:ext uri="{FF2B5EF4-FFF2-40B4-BE49-F238E27FC236}">
                <a16:creationId xmlns:a16="http://schemas.microsoft.com/office/drawing/2014/main" id="{40DD39CC-F05C-E24D-8D37-D8F1C9BC9187}"/>
              </a:ext>
            </a:extLst>
          </p:cNvPr>
          <p:cNvPicPr>
            <a:picLocks noChangeAspect="1"/>
          </p:cNvPicPr>
          <p:nvPr/>
        </p:nvPicPr>
        <p:blipFill>
          <a:blip r:embed="rId3"/>
          <a:stretch>
            <a:fillRect/>
          </a:stretch>
        </p:blipFill>
        <p:spPr>
          <a:xfrm>
            <a:off x="2454473" y="1190768"/>
            <a:ext cx="7678434" cy="4749214"/>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6338377"/>
              </p:ext>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Introductions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4520191"/>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58149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3"/>
          <a:stretch>
            <a:fillRect/>
          </a:stretch>
        </p:blipFill>
        <p:spPr>
          <a:xfrm>
            <a:off x="425450" y="603250"/>
            <a:ext cx="5883259" cy="2931747"/>
          </a:xfrm>
          <a:prstGeom prst="rect">
            <a:avLst/>
          </a:prstGeom>
        </p:spPr>
      </p:pic>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8188657" y="3407807"/>
            <a:ext cx="450376" cy="1189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a:off x="7410734" y="5144723"/>
            <a:ext cx="491320" cy="696519"/>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9100312" y="4148215"/>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4"/>
          <a:stretch>
            <a:fillRect/>
          </a:stretch>
        </p:blipFill>
        <p:spPr>
          <a:xfrm>
            <a:off x="425450" y="603250"/>
            <a:ext cx="5883259" cy="2931747"/>
          </a:xfrm>
          <a:prstGeom prst="rect">
            <a:avLst/>
          </a:prstGeom>
        </p:spPr>
      </p:pic>
      <p:sp>
        <p:nvSpPr>
          <p:cNvPr id="19" name="Freeform 18">
            <a:extLst>
              <a:ext uri="{FF2B5EF4-FFF2-40B4-BE49-F238E27FC236}">
                <a16:creationId xmlns:a16="http://schemas.microsoft.com/office/drawing/2014/main" id="{642459AF-7267-674B-8659-584C6D0DF0E4}"/>
              </a:ext>
            </a:extLst>
          </p:cNvPr>
          <p:cNvSpPr/>
          <p:nvPr/>
        </p:nvSpPr>
        <p:spPr>
          <a:xfrm>
            <a:off x="4626592" y="3384645"/>
            <a:ext cx="3523192" cy="109182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8256896" y="3452884"/>
            <a:ext cx="3425479" cy="3074735"/>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0AC8AF8-D97B-0648-A164-F02C1E2944DE}"/>
              </a:ext>
            </a:extLst>
          </p:cNvPr>
          <p:cNvPicPr>
            <a:picLocks noChangeAspect="1"/>
          </p:cNvPicPr>
          <p:nvPr/>
        </p:nvPicPr>
        <p:blipFill>
          <a:blip r:embed="rId3"/>
          <a:stretch>
            <a:fillRect/>
          </a:stretch>
        </p:blipFill>
        <p:spPr>
          <a:xfrm>
            <a:off x="6293690" y="2150595"/>
            <a:ext cx="5034508" cy="3111213"/>
          </a:xfrm>
          <a:prstGeom prst="rect">
            <a:avLst/>
          </a:prstGeom>
        </p:spPr>
      </p:pic>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4"/>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grpSp>
        <p:nvGrpSpPr>
          <p:cNvPr id="14" name="Group 13">
            <a:extLst>
              <a:ext uri="{FF2B5EF4-FFF2-40B4-BE49-F238E27FC236}">
                <a16:creationId xmlns:a16="http://schemas.microsoft.com/office/drawing/2014/main" id="{CBE598F2-F6F0-3949-B522-D9109247E30A}"/>
              </a:ext>
            </a:extLst>
          </p:cNvPr>
          <p:cNvGrpSpPr/>
          <p:nvPr/>
        </p:nvGrpSpPr>
        <p:grpSpPr>
          <a:xfrm>
            <a:off x="1112537" y="2855495"/>
            <a:ext cx="5512405" cy="1299410"/>
            <a:chOff x="1112537" y="2855495"/>
            <a:chExt cx="5512405" cy="1299410"/>
          </a:xfrm>
        </p:grpSpPr>
        <p:sp>
          <p:nvSpPr>
            <p:cNvPr id="9" name="Oval 8">
              <a:extLst>
                <a:ext uri="{FF2B5EF4-FFF2-40B4-BE49-F238E27FC236}">
                  <a16:creationId xmlns:a16="http://schemas.microsoft.com/office/drawing/2014/main" id="{C86FC067-2C80-4245-AF0E-5AB86ABECAD2}"/>
                </a:ext>
              </a:extLst>
            </p:cNvPr>
            <p:cNvSpPr/>
            <p:nvPr/>
          </p:nvSpPr>
          <p:spPr>
            <a:xfrm>
              <a:off x="1112537"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571FD74-6633-E643-B682-64E09882D726}"/>
                </a:ext>
              </a:extLst>
            </p:cNvPr>
            <p:cNvSpPr/>
            <p:nvPr/>
          </p:nvSpPr>
          <p:spPr>
            <a:xfrm>
              <a:off x="6325774"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23C74F8-5F16-7640-AD1C-311DF6232ED2}"/>
              </a:ext>
            </a:extLst>
          </p:cNvPr>
          <p:cNvGrpSpPr/>
          <p:nvPr/>
        </p:nvGrpSpPr>
        <p:grpSpPr>
          <a:xfrm>
            <a:off x="3219258" y="4930557"/>
            <a:ext cx="6073140" cy="299168"/>
            <a:chOff x="3219258" y="4930557"/>
            <a:chExt cx="6073140" cy="299168"/>
          </a:xfrm>
        </p:grpSpPr>
        <p:sp>
          <p:nvSpPr>
            <p:cNvPr id="11" name="Oval 10">
              <a:extLst>
                <a:ext uri="{FF2B5EF4-FFF2-40B4-BE49-F238E27FC236}">
                  <a16:creationId xmlns:a16="http://schemas.microsoft.com/office/drawing/2014/main" id="{747158F0-66F7-BA40-8E13-058D1C703252}"/>
                </a:ext>
              </a:extLst>
            </p:cNvPr>
            <p:cNvSpPr/>
            <p:nvPr/>
          </p:nvSpPr>
          <p:spPr>
            <a:xfrm rot="5400000">
              <a:off x="371937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40ACA8E-F6EA-F648-969C-CD7C5599F874}"/>
                </a:ext>
              </a:extLst>
            </p:cNvPr>
            <p:cNvSpPr/>
            <p:nvPr/>
          </p:nvSpPr>
          <p:spPr>
            <a:xfrm rot="5400000">
              <a:off x="849310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3"/>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pic>
        <p:nvPicPr>
          <p:cNvPr id="7" name="Picture 6">
            <a:extLst>
              <a:ext uri="{FF2B5EF4-FFF2-40B4-BE49-F238E27FC236}">
                <a16:creationId xmlns:a16="http://schemas.microsoft.com/office/drawing/2014/main" id="{9BF5B661-9C01-F74A-8310-CC039436BBBD}"/>
              </a:ext>
            </a:extLst>
          </p:cNvPr>
          <p:cNvPicPr>
            <a:picLocks noChangeAspect="1"/>
          </p:cNvPicPr>
          <p:nvPr/>
        </p:nvPicPr>
        <p:blipFill>
          <a:blip r:embed="rId4"/>
          <a:stretch>
            <a:fillRect/>
          </a:stretch>
        </p:blipFill>
        <p:spPr>
          <a:xfrm>
            <a:off x="6293690" y="2150596"/>
            <a:ext cx="5034508" cy="3111213"/>
          </a:xfrm>
          <a:prstGeom prst="rect">
            <a:avLst/>
          </a:prstGeom>
        </p:spPr>
      </p:pic>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a:extLst>
              <a:ext uri="{FF2B5EF4-FFF2-40B4-BE49-F238E27FC236}">
                <a16:creationId xmlns:a16="http://schemas.microsoft.com/office/drawing/2014/main" id="{BCF2A79D-8CFD-694B-86D9-4B9D93F8BD90}"/>
              </a:ext>
            </a:extLst>
          </p:cNvPr>
          <p:cNvPicPr>
            <a:picLocks noChangeAspect="1"/>
          </p:cNvPicPr>
          <p:nvPr/>
        </p:nvPicPr>
        <p:blipFill>
          <a:blip r:embed="rId5"/>
          <a:stretch>
            <a:fillRect/>
          </a:stretch>
        </p:blipFill>
        <p:spPr>
          <a:xfrm>
            <a:off x="6293690" y="2150595"/>
            <a:ext cx="5034508" cy="3111213"/>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064943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a:t>
            </a:r>
            <a:r>
              <a:rPr lang="en-US"/>
              <a:t>Turn 5</a:t>
            </a:r>
            <a:endParaRPr lang="en-US" dirty="0"/>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04-visualize.Rmd</a:t>
            </a:r>
            <a:r>
              <a:rPr lang="en-US" dirty="0"/>
              <a:t>. Work through the exercises of the section titled “Your Turn 5.”</a:t>
            </a:r>
          </a:p>
        </p:txBody>
      </p:sp>
    </p:spTree>
    <p:extLst>
      <p:ext uri="{BB962C8B-B14F-4D97-AF65-F5344CB8AC3E}">
        <p14:creationId xmlns:p14="http://schemas.microsoft.com/office/powerpoint/2010/main" val="3738858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geom_point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geom_smooth</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p>
          </p:txBody>
        </p:sp>
      </p:grpSp>
      <p:pic>
        <p:nvPicPr>
          <p:cNvPr id="8" name="Picture 7">
            <a:extLst>
              <a:ext uri="{FF2B5EF4-FFF2-40B4-BE49-F238E27FC236}">
                <a16:creationId xmlns:a16="http://schemas.microsoft.com/office/drawing/2014/main" id="{8DB9CACA-7631-4648-A8C1-59CDD653F5BC}"/>
              </a:ext>
            </a:extLst>
          </p:cNvPr>
          <p:cNvPicPr>
            <a:picLocks noChangeAspect="1"/>
          </p:cNvPicPr>
          <p:nvPr/>
        </p:nvPicPr>
        <p:blipFill>
          <a:blip r:embed="rId3"/>
          <a:stretch>
            <a:fillRect/>
          </a:stretch>
        </p:blipFill>
        <p:spPr>
          <a:xfrm>
            <a:off x="501074" y="288601"/>
            <a:ext cx="5913582" cy="3651065"/>
          </a:xfrm>
          <a:prstGeom prst="rect">
            <a:avLst/>
          </a:prstGeom>
        </p:spPr>
      </p:pic>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8091055" y="3886762"/>
            <a:ext cx="1875192"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6315260" y="1620982"/>
            <a:ext cx="1637249" cy="2724621"/>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2818007" y="6151784"/>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"black"</a:t>
              </a:r>
              <a:r>
                <a:rPr lang="en-US" sz="1600" dirty="0">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915F13-E2F0-B147-9B57-558A25AD48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2396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9B1B1-4F2B-9145-BC87-63AAF8CF8D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3694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42DBC-9C73-204E-8CFA-8B7D5526B3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51953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8AD4D-5F80-6742-A6E9-54EC8CC0D9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6892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CA31-5720-2442-BB81-C7F7C8156D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9345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EDD-B772-6140-B726-0A06C5CBE4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2422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6A839-B994-0840-96E9-3F4FCED1AC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8235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92500"/>
          </a:bodyPr>
          <a:lstStyle/>
          <a:p>
            <a:pPr marL="0" indent="0">
              <a:buNone/>
            </a:pPr>
            <a:r>
              <a:rPr lang="en-US" dirty="0"/>
              <a:t>Consider the </a:t>
            </a:r>
            <a:r>
              <a:rPr lang="en-US" sz="3900" dirty="0">
                <a:solidFill>
                  <a:schemeClr val="accent2"/>
                </a:solidFill>
                <a:latin typeface="Monaco" pitchFamily="2" charset="77"/>
              </a:rPr>
              <a:t>orders</a:t>
            </a:r>
            <a:r>
              <a:rPr lang="en-US" dirty="0"/>
              <a:t> data frame. How do you think </a:t>
            </a:r>
            <a:r>
              <a:rPr lang="en-US" sz="3900" dirty="0" err="1">
                <a:solidFill>
                  <a:schemeClr val="accent2"/>
                </a:solidFill>
                <a:latin typeface="Monaco" pitchFamily="2" charset="77"/>
              </a:rPr>
              <a:t>order_time</a:t>
            </a:r>
            <a:r>
              <a:rPr lang="en-US" sz="3900" dirty="0">
                <a:solidFill>
                  <a:schemeClr val="accent2"/>
                </a:solidFill>
                <a:latin typeface="Monaco" pitchFamily="2" charset="77"/>
              </a:rPr>
              <a:t> </a:t>
            </a:r>
            <a:r>
              <a:rPr lang="en-US" dirty="0"/>
              <a:t>and </a:t>
            </a:r>
            <a:r>
              <a:rPr lang="en-US" sz="3900" dirty="0" err="1">
                <a:solidFill>
                  <a:schemeClr val="accent2"/>
                </a:solidFill>
                <a:latin typeface="Monaco" pitchFamily="2" charset="77"/>
              </a:rPr>
              <a:t>result_time</a:t>
            </a:r>
            <a:r>
              <a:rPr lang="en-US" sz="3900" dirty="0">
                <a:solidFill>
                  <a:schemeClr val="accent2"/>
                </a:solidFill>
                <a:latin typeface="Monaco" pitchFamily="2" charset="77"/>
              </a:rPr>
              <a:t> </a:t>
            </a:r>
            <a:r>
              <a:rPr lang="en-US" dirty="0"/>
              <a:t>are related to each other?</a:t>
            </a:r>
          </a:p>
          <a:p>
            <a:pPr marL="0" indent="0">
              <a:buNone/>
            </a:pPr>
            <a:r>
              <a:rPr lang="en-US" dirty="0"/>
              <a:t>Pair up and discuss.</a:t>
            </a:r>
          </a:p>
          <a:p>
            <a:pPr marL="0" indent="0">
              <a:buNone/>
            </a:pPr>
            <a:endParaRPr lang="en-US" dirty="0"/>
          </a:p>
        </p:txBody>
      </p:sp>
    </p:spTree>
    <p:extLst>
      <p:ext uri="{BB962C8B-B14F-4D97-AF65-F5344CB8AC3E}">
        <p14:creationId xmlns:p14="http://schemas.microsoft.com/office/powerpoint/2010/main" val="1878247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
        <p:nvSpPr>
          <p:cNvPr id="3" name="Rectangle 2">
            <a:extLst>
              <a:ext uri="{FF2B5EF4-FFF2-40B4-BE49-F238E27FC236}">
                <a16:creationId xmlns:a16="http://schemas.microsoft.com/office/drawing/2014/main" id="{31074FA9-EA15-9849-82BB-48D78C83F267}"/>
              </a:ext>
            </a:extLst>
          </p:cNvPr>
          <p:cNvSpPr/>
          <p:nvPr/>
        </p:nvSpPr>
        <p:spPr>
          <a:xfrm>
            <a:off x="2078182" y="295737"/>
            <a:ext cx="8645236" cy="509059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0B8080E-AF5D-2A4D-88D6-913687F2F8D1}"/>
              </a:ext>
            </a:extLst>
          </p:cNvPr>
          <p:cNvPicPr>
            <a:picLocks noChangeAspect="1"/>
          </p:cNvPicPr>
          <p:nvPr/>
        </p:nvPicPr>
        <p:blipFill>
          <a:blip r:embed="rId4"/>
          <a:stretch>
            <a:fillRect/>
          </a:stretch>
        </p:blipFill>
        <p:spPr>
          <a:xfrm>
            <a:off x="1601376" y="3858319"/>
            <a:ext cx="9384628" cy="796808"/>
          </a:xfrm>
          <a:prstGeom prst="rect">
            <a:avLst/>
          </a:prstGeom>
        </p:spPr>
      </p:pic>
      <p:sp>
        <p:nvSpPr>
          <p:cNvPr id="5" name="TextBox 4">
            <a:extLst>
              <a:ext uri="{FF2B5EF4-FFF2-40B4-BE49-F238E27FC236}">
                <a16:creationId xmlns:a16="http://schemas.microsoft.com/office/drawing/2014/main" id="{62C015E0-C859-1A40-A8B8-5C428E614C8A}"/>
              </a:ext>
            </a:extLst>
          </p:cNvPr>
          <p:cNvSpPr txBox="1"/>
          <p:nvPr/>
        </p:nvSpPr>
        <p:spPr>
          <a:xfrm>
            <a:off x="1601376" y="734291"/>
            <a:ext cx="9384628" cy="2062103"/>
          </a:xfrm>
          <a:prstGeom prst="rect">
            <a:avLst/>
          </a:prstGeom>
          <a:noFill/>
        </p:spPr>
        <p:txBody>
          <a:bodyPr wrap="square" rtlCol="0">
            <a:spAutoFit/>
          </a:bodyPr>
          <a:lstStyle/>
          <a:p>
            <a:r>
              <a:rPr lang="en-US" sz="3200" dirty="0"/>
              <a:t>When you run this code, you will get what looks like an error but is actually just a message. R lets you know that some of the rows did not have data for </a:t>
            </a:r>
            <a:r>
              <a:rPr lang="en-US" sz="3200" dirty="0" err="1"/>
              <a:t>order_time</a:t>
            </a:r>
            <a:r>
              <a:rPr lang="en-US" sz="3200" dirty="0"/>
              <a:t> and/or </a:t>
            </a:r>
            <a:r>
              <a:rPr lang="en-US" sz="3200" dirty="0" err="1"/>
              <a:t>result_time</a:t>
            </a:r>
            <a:r>
              <a:rPr lang="en-US" sz="3200" dirty="0"/>
              <a:t> so those points were not plotted.</a:t>
            </a:r>
          </a:p>
        </p:txBody>
      </p:sp>
    </p:spTree>
    <p:extLst>
      <p:ext uri="{BB962C8B-B14F-4D97-AF65-F5344CB8AC3E}">
        <p14:creationId xmlns:p14="http://schemas.microsoft.com/office/powerpoint/2010/main" val="249282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a:solidFill>
                    <a:schemeClr val="accent2"/>
                  </a:solidFill>
                  <a:latin typeface="Monaco" pitchFamily="2" charset="77"/>
                  <a:ea typeface="Menlo" panose="020B0609030804020204" pitchFamily="49" charset="0"/>
                  <a:cs typeface="Menlo" panose="020B0609030804020204" pitchFamily="49" charset="0"/>
                </a:rPr>
                <a:t>orders</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400" dirty="0">
                  <a:solidFill>
                    <a:schemeClr val="accent2"/>
                  </a:solidFill>
                  <a:latin typeface="Monaco" pitchFamily="2" charset="77"/>
                  <a:ea typeface="Menlo" panose="020B0609030804020204" pitchFamily="49" charset="0"/>
                  <a:cs typeface="Menlo" panose="020B0609030804020204" pitchFamily="49" charset="0"/>
                </a:rPr>
                <a:t>, y = </a:t>
              </a:r>
              <a:r>
                <a:rPr lang="en-US" sz="24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107064"/>
                <a:gd name="adj2" fmla="val 99023"/>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layer</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variable</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39" name="Group 38">
            <a:extLst>
              <a:ext uri="{FF2B5EF4-FFF2-40B4-BE49-F238E27FC236}">
                <a16:creationId xmlns:a16="http://schemas.microsoft.com/office/drawing/2014/main" id="{B878E30D-B972-A449-A9E8-3788FCC6B36C}"/>
              </a:ext>
            </a:extLst>
          </p:cNvPr>
          <p:cNvGrpSpPr/>
          <p:nvPr/>
        </p:nvGrpSpPr>
        <p:grpSpPr>
          <a:xfrm>
            <a:off x="9418573" y="4799558"/>
            <a:ext cx="2365216" cy="1246648"/>
            <a:chOff x="896764" y="1732048"/>
            <a:chExt cx="2365216" cy="1246648"/>
          </a:xfrm>
        </p:grpSpPr>
        <p:sp>
          <p:nvSpPr>
            <p:cNvPr id="40" name="Rounded Rectangular Callout 39">
              <a:extLst>
                <a:ext uri="{FF2B5EF4-FFF2-40B4-BE49-F238E27FC236}">
                  <a16:creationId xmlns:a16="http://schemas.microsoft.com/office/drawing/2014/main" id="{065AFE25-FB19-654D-BF2E-FE437843CDC5}"/>
                </a:ext>
              </a:extLst>
            </p:cNvPr>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B954484-1E48-7043-83CD-BEF8A8E703A1}"/>
                </a:ext>
              </a:extLst>
            </p:cNvPr>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y</a:t>
              </a:r>
              <a:r>
                <a:rPr lang="en-US" sz="2800" dirty="0">
                  <a:solidFill>
                    <a:schemeClr val="bg1"/>
                  </a:solidFill>
                </a:rPr>
                <a:t> variable</a:t>
              </a: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9056</TotalTime>
  <Words>3406</Words>
  <Application>Microsoft Macintosh PowerPoint</Application>
  <PresentationFormat>Widescreen</PresentationFormat>
  <Paragraphs>329</Paragraphs>
  <Slides>40</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Menlo</vt:lpstr>
      <vt:lpstr>Monaco</vt:lpstr>
      <vt:lpstr>Tw Cen MT</vt:lpstr>
      <vt:lpstr>Tw Cen MT Condensed</vt:lpstr>
      <vt:lpstr>Wingdings 3</vt:lpstr>
      <vt:lpstr>Integral</vt:lpstr>
      <vt:lpstr>Introduction to R Workshop</vt:lpstr>
      <vt:lpstr>PowerPoint Presentation</vt:lpstr>
      <vt:lpstr>PowerPoint Presentation</vt:lpstr>
      <vt:lpstr>Your Turn 1</vt:lpstr>
      <vt:lpstr>Your Turn 2</vt:lpstr>
      <vt:lpstr>PowerPoint Presentation</vt:lpstr>
      <vt:lpstr>PowerPoint Presentation</vt:lpstr>
      <vt:lpstr>PowerPoint Presentation</vt:lpstr>
      <vt:lpstr>PowerPoint Presentation</vt:lpstr>
      <vt:lpstr>To make any kind of graph:</vt:lpstr>
      <vt:lpstr>1. Pick a “Tidy” Data Frame</vt:lpstr>
      <vt:lpstr>2. Choose a “Geom” Function</vt:lpstr>
      <vt:lpstr>PowerPoint Presentation</vt:lpstr>
      <vt:lpstr>3. Write Aesthetic Mappings</vt:lpstr>
      <vt:lpstr>Aesthetics</vt:lpstr>
      <vt:lpstr>Your Turn 3</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5</vt:lpstr>
      <vt:lpstr>Global vs Local Settings</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398</cp:revision>
  <cp:lastPrinted>2019-05-03T17:31:12Z</cp:lastPrinted>
  <dcterms:created xsi:type="dcterms:W3CDTF">2018-02-26T19:02:44Z</dcterms:created>
  <dcterms:modified xsi:type="dcterms:W3CDTF">2019-05-06T17:03:44Z</dcterms:modified>
</cp:coreProperties>
</file>